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1" r:id="rId1"/>
    <p:sldMasterId id="2147483784" r:id="rId2"/>
  </p:sldMasterIdLst>
  <p:notesMasterIdLst>
    <p:notesMasterId r:id="rId19"/>
  </p:notesMasterIdLst>
  <p:sldIdLst>
    <p:sldId id="272" r:id="rId3"/>
    <p:sldId id="273" r:id="rId4"/>
    <p:sldId id="258" r:id="rId5"/>
    <p:sldId id="278" r:id="rId6"/>
    <p:sldId id="275" r:id="rId7"/>
    <p:sldId id="276" r:id="rId8"/>
    <p:sldId id="277" r:id="rId9"/>
    <p:sldId id="280" r:id="rId10"/>
    <p:sldId id="281" r:id="rId11"/>
    <p:sldId id="282" r:id="rId12"/>
    <p:sldId id="264" r:id="rId13"/>
    <p:sldId id="266" r:id="rId14"/>
    <p:sldId id="283" r:id="rId15"/>
    <p:sldId id="285" r:id="rId16"/>
    <p:sldId id="287" r:id="rId17"/>
    <p:sldId id="286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2B8C87-51C2-47B0-8FD4-8AF8A21BC442}" type="doc">
      <dgm:prSet loTypeId="urn:microsoft.com/office/officeart/2005/8/layout/vList6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C5491D6-FC31-4FAD-A83C-9F02B0EE9ACE}">
      <dgm:prSet phldrT="[Текст]" custT="1"/>
      <dgm:spPr>
        <a:solidFill>
          <a:srgbClr val="52CCC0"/>
        </a:solidFill>
      </dgm:spPr>
      <dgm:t>
        <a:bodyPr/>
        <a:lstStyle/>
        <a:p>
          <a:pPr algn="ctr"/>
          <a:r>
            <a:rPr lang="ru-RU" sz="15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1. Обязательная часть </a:t>
          </a:r>
          <a:r>
            <a:rPr lang="ru-RU" sz="1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обеспечивает  комплексное развитие детей во всех пяти взаимодополняющих областях: </a:t>
          </a:r>
        </a:p>
        <a:p>
          <a:pPr algn="l"/>
          <a:r>
            <a:rPr lang="ru-RU" sz="1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 социально-</a:t>
          </a:r>
          <a:r>
            <a:rPr lang="ru-RU" sz="15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комммуникативное</a:t>
          </a:r>
          <a:r>
            <a:rPr lang="ru-RU" sz="1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развитие</a:t>
          </a:r>
        </a:p>
        <a:p>
          <a:pPr algn="l"/>
          <a:r>
            <a:rPr lang="ru-RU" sz="1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-познавательное развитие</a:t>
          </a:r>
        </a:p>
        <a:p>
          <a:pPr algn="l"/>
          <a:r>
            <a:rPr lang="ru-RU" sz="1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-речевое развитие</a:t>
          </a:r>
        </a:p>
        <a:p>
          <a:pPr algn="l"/>
          <a:r>
            <a:rPr lang="ru-RU" sz="1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-художественно-эстетическое развитие</a:t>
          </a:r>
        </a:p>
        <a:p>
          <a:pPr algn="l"/>
          <a:r>
            <a:rPr lang="ru-RU" sz="1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-физическое  развитие </a:t>
          </a:r>
          <a:endParaRPr lang="ru-RU" sz="15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A1F3D25-B03A-4377-85D1-40CA4BA3FED3}" type="parTrans" cxnId="{CFD6307D-0885-4566-AD3D-0EA3FAB38914}">
      <dgm:prSet/>
      <dgm:spPr/>
      <dgm:t>
        <a:bodyPr/>
        <a:lstStyle/>
        <a:p>
          <a:endParaRPr lang="ru-RU"/>
        </a:p>
      </dgm:t>
    </dgm:pt>
    <dgm:pt modelId="{F15CA2CB-A578-4019-A60A-4067E7603B3E}" type="sibTrans" cxnId="{CFD6307D-0885-4566-AD3D-0EA3FAB38914}">
      <dgm:prSet/>
      <dgm:spPr/>
      <dgm:t>
        <a:bodyPr/>
        <a:lstStyle/>
        <a:p>
          <a:endParaRPr lang="ru-RU"/>
        </a:p>
      </dgm:t>
    </dgm:pt>
    <dgm:pt modelId="{4C1069E4-34E0-4A19-884F-B69508B2538F}">
      <dgm:prSet/>
      <dgm:spPr>
        <a:solidFill>
          <a:srgbClr val="FEB0FA">
            <a:alpha val="90000"/>
          </a:srgbClr>
        </a:solidFill>
      </dgm:spPr>
      <dgm:t>
        <a:bodyPr/>
        <a:lstStyle/>
        <a:p>
          <a:endParaRPr lang="ru-RU" dirty="0"/>
        </a:p>
      </dgm:t>
    </dgm:pt>
    <dgm:pt modelId="{C8AEB2F8-E280-43AF-B6C9-1BD392113F09}" type="parTrans" cxnId="{4B855E0A-94CC-4500-B778-D01A1EF8A029}">
      <dgm:prSet/>
      <dgm:spPr/>
      <dgm:t>
        <a:bodyPr/>
        <a:lstStyle/>
        <a:p>
          <a:endParaRPr lang="ru-RU"/>
        </a:p>
      </dgm:t>
    </dgm:pt>
    <dgm:pt modelId="{04E079BA-DFE9-405F-A034-CA94176410D8}" type="sibTrans" cxnId="{4B855E0A-94CC-4500-B778-D01A1EF8A029}">
      <dgm:prSet/>
      <dgm:spPr/>
      <dgm:t>
        <a:bodyPr/>
        <a:lstStyle/>
        <a:p>
          <a:endParaRPr lang="ru-RU"/>
        </a:p>
      </dgm:t>
    </dgm:pt>
    <dgm:pt modelId="{6B921E0A-ACB7-469E-8DFE-B56AD568F37D}">
      <dgm:prSet/>
      <dgm:spPr>
        <a:solidFill>
          <a:srgbClr val="FEB0FA">
            <a:alpha val="90000"/>
          </a:srgbClr>
        </a:solidFill>
      </dgm:spPr>
      <dgm:t>
        <a:bodyPr/>
        <a:lstStyle/>
        <a:p>
          <a:endParaRPr lang="ru-RU" dirty="0"/>
        </a:p>
      </dgm:t>
    </dgm:pt>
    <dgm:pt modelId="{82ACCC3C-957C-497E-8C73-6B3419AA575E}" type="parTrans" cxnId="{1CD8731E-DF8F-4B38-99A5-9BB2B46FA418}">
      <dgm:prSet/>
      <dgm:spPr/>
      <dgm:t>
        <a:bodyPr/>
        <a:lstStyle/>
        <a:p>
          <a:endParaRPr lang="ru-RU"/>
        </a:p>
      </dgm:t>
    </dgm:pt>
    <dgm:pt modelId="{9D6BF270-3AF6-40FC-8CD8-655DB6A17778}" type="sibTrans" cxnId="{1CD8731E-DF8F-4B38-99A5-9BB2B46FA418}">
      <dgm:prSet/>
      <dgm:spPr/>
      <dgm:t>
        <a:bodyPr/>
        <a:lstStyle/>
        <a:p>
          <a:endParaRPr lang="ru-RU"/>
        </a:p>
      </dgm:t>
    </dgm:pt>
    <dgm:pt modelId="{7EF84FDD-C749-4CEF-BE47-29BAC931A8C7}">
      <dgm:prSet/>
      <dgm:spPr>
        <a:solidFill>
          <a:srgbClr val="FEB0FA">
            <a:alpha val="90000"/>
          </a:srgbClr>
        </a:solidFill>
      </dgm:spPr>
      <dgm:t>
        <a:bodyPr/>
        <a:lstStyle/>
        <a:p>
          <a:r>
            <a:rPr lang="ru-RU" dirty="0" smtClean="0"/>
            <a:t>60%</a:t>
          </a:r>
          <a:endParaRPr lang="ru-RU" dirty="0"/>
        </a:p>
      </dgm:t>
    </dgm:pt>
    <dgm:pt modelId="{74792FB9-CC46-4DBD-ABFD-17694F47513C}" type="parTrans" cxnId="{9E1C936C-C022-486A-854E-FF2634154B20}">
      <dgm:prSet/>
      <dgm:spPr/>
      <dgm:t>
        <a:bodyPr/>
        <a:lstStyle/>
        <a:p>
          <a:endParaRPr lang="ru-RU"/>
        </a:p>
      </dgm:t>
    </dgm:pt>
    <dgm:pt modelId="{700836F6-D1C4-4EB8-BBA8-FC9881043098}" type="sibTrans" cxnId="{9E1C936C-C022-486A-854E-FF2634154B20}">
      <dgm:prSet/>
      <dgm:spPr/>
      <dgm:t>
        <a:bodyPr/>
        <a:lstStyle/>
        <a:p>
          <a:endParaRPr lang="ru-RU"/>
        </a:p>
      </dgm:t>
    </dgm:pt>
    <dgm:pt modelId="{45E00A3D-980F-44BE-BEC3-B1AD7666824A}">
      <dgm:prSet/>
      <dgm:spPr>
        <a:solidFill>
          <a:srgbClr val="FEB0FA">
            <a:alpha val="90000"/>
          </a:srgbClr>
        </a:solidFill>
      </dgm:spPr>
      <dgm:t>
        <a:bodyPr/>
        <a:lstStyle/>
        <a:p>
          <a:endParaRPr lang="ru-RU" dirty="0"/>
        </a:p>
      </dgm:t>
    </dgm:pt>
    <dgm:pt modelId="{7677BD36-CA27-4D67-9977-CEF1EBB10BF2}" type="parTrans" cxnId="{DE638743-FA66-477A-AF4E-8B1ABAA7575A}">
      <dgm:prSet/>
      <dgm:spPr/>
      <dgm:t>
        <a:bodyPr/>
        <a:lstStyle/>
        <a:p>
          <a:endParaRPr lang="ru-RU"/>
        </a:p>
      </dgm:t>
    </dgm:pt>
    <dgm:pt modelId="{230D5914-0D1F-42EB-A325-FE90F036B9F9}" type="sibTrans" cxnId="{DE638743-FA66-477A-AF4E-8B1ABAA7575A}">
      <dgm:prSet/>
      <dgm:spPr/>
      <dgm:t>
        <a:bodyPr/>
        <a:lstStyle/>
        <a:p>
          <a:endParaRPr lang="ru-RU"/>
        </a:p>
      </dgm:t>
    </dgm:pt>
    <dgm:pt modelId="{E1E194AE-EA24-43A0-9851-BDC8239A95BF}" type="pres">
      <dgm:prSet presAssocID="{832B8C87-51C2-47B0-8FD4-8AF8A21BC44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C356400-8F56-47F5-A05B-CACD0D930B12}" type="pres">
      <dgm:prSet presAssocID="{AC5491D6-FC31-4FAD-A83C-9F02B0EE9ACE}" presName="linNode" presStyleCnt="0"/>
      <dgm:spPr/>
    </dgm:pt>
    <dgm:pt modelId="{C09DE736-C655-4EC2-B278-CF97F0259823}" type="pres">
      <dgm:prSet presAssocID="{AC5491D6-FC31-4FAD-A83C-9F02B0EE9ACE}" presName="parentShp" presStyleLbl="node1" presStyleIdx="0" presStyleCnt="1" custScaleX="133985" custScaleY="98814" custLinFactNeighborX="4938" custLinFactNeighborY="-67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221B50-B010-4910-A37C-5B4443738082}" type="pres">
      <dgm:prSet presAssocID="{AC5491D6-FC31-4FAD-A83C-9F02B0EE9ACE}" presName="childShp" presStyleLbl="bgAccFollowNode1" presStyleIdx="0" presStyleCnt="1" custLinFactNeighborX="29352" custLinFactNeighborY="-13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FD6307D-0885-4566-AD3D-0EA3FAB38914}" srcId="{832B8C87-51C2-47B0-8FD4-8AF8A21BC442}" destId="{AC5491D6-FC31-4FAD-A83C-9F02B0EE9ACE}" srcOrd="0" destOrd="0" parTransId="{FA1F3D25-B03A-4377-85D1-40CA4BA3FED3}" sibTransId="{F15CA2CB-A578-4019-A60A-4067E7603B3E}"/>
    <dgm:cxn modelId="{9A86EB02-99E6-4832-85CE-14C807321D59}" type="presOf" srcId="{832B8C87-51C2-47B0-8FD4-8AF8A21BC442}" destId="{E1E194AE-EA24-43A0-9851-BDC8239A95BF}" srcOrd="0" destOrd="0" presId="urn:microsoft.com/office/officeart/2005/8/layout/vList6"/>
    <dgm:cxn modelId="{C4A0F030-014A-4E36-AD68-4E58B42FD887}" type="presOf" srcId="{AC5491D6-FC31-4FAD-A83C-9F02B0EE9ACE}" destId="{C09DE736-C655-4EC2-B278-CF97F0259823}" srcOrd="0" destOrd="0" presId="urn:microsoft.com/office/officeart/2005/8/layout/vList6"/>
    <dgm:cxn modelId="{9E1C936C-C022-486A-854E-FF2634154B20}" srcId="{AC5491D6-FC31-4FAD-A83C-9F02B0EE9ACE}" destId="{7EF84FDD-C749-4CEF-BE47-29BAC931A8C7}" srcOrd="2" destOrd="0" parTransId="{74792FB9-CC46-4DBD-ABFD-17694F47513C}" sibTransId="{700836F6-D1C4-4EB8-BBA8-FC9881043098}"/>
    <dgm:cxn modelId="{DE638743-FA66-477A-AF4E-8B1ABAA7575A}" srcId="{AC5491D6-FC31-4FAD-A83C-9F02B0EE9ACE}" destId="{45E00A3D-980F-44BE-BEC3-B1AD7666824A}" srcOrd="0" destOrd="0" parTransId="{7677BD36-CA27-4D67-9977-CEF1EBB10BF2}" sibTransId="{230D5914-0D1F-42EB-A325-FE90F036B9F9}"/>
    <dgm:cxn modelId="{4B855E0A-94CC-4500-B778-D01A1EF8A029}" srcId="{AC5491D6-FC31-4FAD-A83C-9F02B0EE9ACE}" destId="{4C1069E4-34E0-4A19-884F-B69508B2538F}" srcOrd="1" destOrd="0" parTransId="{C8AEB2F8-E280-43AF-B6C9-1BD392113F09}" sibTransId="{04E079BA-DFE9-405F-A034-CA94176410D8}"/>
    <dgm:cxn modelId="{FFECD267-D6C1-4E87-AC7F-16F600C31354}" type="presOf" srcId="{7EF84FDD-C749-4CEF-BE47-29BAC931A8C7}" destId="{49221B50-B010-4910-A37C-5B4443738082}" srcOrd="0" destOrd="2" presId="urn:microsoft.com/office/officeart/2005/8/layout/vList6"/>
    <dgm:cxn modelId="{1CD8731E-DF8F-4B38-99A5-9BB2B46FA418}" srcId="{AC5491D6-FC31-4FAD-A83C-9F02B0EE9ACE}" destId="{6B921E0A-ACB7-469E-8DFE-B56AD568F37D}" srcOrd="3" destOrd="0" parTransId="{82ACCC3C-957C-497E-8C73-6B3419AA575E}" sibTransId="{9D6BF270-3AF6-40FC-8CD8-655DB6A17778}"/>
    <dgm:cxn modelId="{BD5E0184-EB44-4284-ADEF-DE737B0E8A8F}" type="presOf" srcId="{45E00A3D-980F-44BE-BEC3-B1AD7666824A}" destId="{49221B50-B010-4910-A37C-5B4443738082}" srcOrd="0" destOrd="0" presId="urn:microsoft.com/office/officeart/2005/8/layout/vList6"/>
    <dgm:cxn modelId="{E4A670C4-0875-4E8E-A9A5-AAE1B54C7F1B}" type="presOf" srcId="{6B921E0A-ACB7-469E-8DFE-B56AD568F37D}" destId="{49221B50-B010-4910-A37C-5B4443738082}" srcOrd="0" destOrd="3" presId="urn:microsoft.com/office/officeart/2005/8/layout/vList6"/>
    <dgm:cxn modelId="{9A7C9461-A815-4301-B65B-E620F821AA19}" type="presOf" srcId="{4C1069E4-34E0-4A19-884F-B69508B2538F}" destId="{49221B50-B010-4910-A37C-5B4443738082}" srcOrd="0" destOrd="1" presId="urn:microsoft.com/office/officeart/2005/8/layout/vList6"/>
    <dgm:cxn modelId="{E022555C-A890-4490-AB9A-CFC26DF826C7}" type="presParOf" srcId="{E1E194AE-EA24-43A0-9851-BDC8239A95BF}" destId="{1C356400-8F56-47F5-A05B-CACD0D930B12}" srcOrd="0" destOrd="0" presId="urn:microsoft.com/office/officeart/2005/8/layout/vList6"/>
    <dgm:cxn modelId="{94C019ED-BBA0-49AF-B9DC-A8A14B5A452E}" type="presParOf" srcId="{1C356400-8F56-47F5-A05B-CACD0D930B12}" destId="{C09DE736-C655-4EC2-B278-CF97F0259823}" srcOrd="0" destOrd="0" presId="urn:microsoft.com/office/officeart/2005/8/layout/vList6"/>
    <dgm:cxn modelId="{62331801-E244-4618-AE8B-1C1B7F168110}" type="presParOf" srcId="{1C356400-8F56-47F5-A05B-CACD0D930B12}" destId="{49221B50-B010-4910-A37C-5B4443738082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221B50-B010-4910-A37C-5B4443738082}">
      <dsp:nvSpPr>
        <dsp:cNvPr id="0" name=""/>
        <dsp:cNvSpPr/>
      </dsp:nvSpPr>
      <dsp:spPr>
        <a:xfrm>
          <a:off x="2090858" y="0"/>
          <a:ext cx="2338266" cy="4638902"/>
        </a:xfrm>
        <a:prstGeom prst="rightArrow">
          <a:avLst>
            <a:gd name="adj1" fmla="val 75000"/>
            <a:gd name="adj2" fmla="val 50000"/>
          </a:avLst>
        </a:prstGeom>
        <a:solidFill>
          <a:srgbClr val="FEB0FA">
            <a:alpha val="90000"/>
          </a:srgb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t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4400" kern="1200" dirty="0"/>
        </a:p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4400" kern="1200" dirty="0"/>
        </a:p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400" kern="1200" dirty="0" smtClean="0"/>
            <a:t>60%</a:t>
          </a:r>
          <a:endParaRPr lang="ru-RU" sz="4400" kern="1200" dirty="0"/>
        </a:p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4400" kern="1200" dirty="0"/>
        </a:p>
      </dsp:txBody>
      <dsp:txXfrm>
        <a:off x="2090858" y="579863"/>
        <a:ext cx="1461416" cy="3479176"/>
      </dsp:txXfrm>
    </dsp:sp>
    <dsp:sp modelId="{C09DE736-C655-4EC2-B278-CF97F0259823}">
      <dsp:nvSpPr>
        <dsp:cNvPr id="0" name=""/>
        <dsp:cNvSpPr/>
      </dsp:nvSpPr>
      <dsp:spPr>
        <a:xfrm>
          <a:off x="116583" y="0"/>
          <a:ext cx="2088617" cy="4583885"/>
        </a:xfrm>
        <a:prstGeom prst="roundRect">
          <a:avLst/>
        </a:prstGeom>
        <a:solidFill>
          <a:srgbClr val="52CCC0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1. Обязательная часть </a:t>
          </a:r>
          <a:r>
            <a:rPr lang="ru-RU" sz="1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обеспечивает  комплексное развитие детей во всех пяти взаимодополняющих областях: 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 социально-</a:t>
          </a:r>
          <a:r>
            <a:rPr lang="ru-RU" sz="15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комммуникативное</a:t>
          </a:r>
          <a:r>
            <a:rPr lang="ru-RU" sz="1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развитие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-познавательное развитие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-речевое развитие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-художественно-эстетическое развитие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-физическое  развитие </a:t>
          </a:r>
          <a:endParaRPr lang="ru-RU" sz="15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18541" y="101958"/>
        <a:ext cx="1884701" cy="43799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87C7D3-C19E-4F08-B196-343F1790AF0F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29EB9-CEC3-4A64-BEEA-4C0CE14204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153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29EB9-CEC3-4A64-BEEA-4C0CE1420494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01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29EB9-CEC3-4A64-BEEA-4C0CE1420494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273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29EB9-CEC3-4A64-BEEA-4C0CE1420494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456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FDCEE-5DBE-4EAD-A4E2-5F3E7D89807D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4F96B-61B7-4C97-A5FF-8DCA2836AFC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26484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EFFE3-E5E8-41E5-A87F-5890EA3D0D93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4F575-2319-4906-89F8-E8A6F8F2CCC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75748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1F50A-D629-4549-8C0F-AA3A283DCD32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EEB01-30BA-45E9-9C6C-482D622B6C7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04507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696464"/>
                </a:solidFill>
              </a:defRPr>
            </a:lvl1pPr>
          </a:lstStyle>
          <a:p>
            <a:pPr>
              <a:defRPr/>
            </a:pPr>
            <a:fld id="{EB735A27-4F8C-4664-92B6-A8B05290AADA}" type="datetime1">
              <a:rPr lang="ru-RU"/>
              <a:pPr>
                <a:defRPr/>
              </a:pPr>
              <a:t>21.07.2020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96464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481BF-9422-4564-AB3C-72227127295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451101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4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047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3992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5964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10706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8796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258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A454D-22F8-4B4A-9386-6B59E8052AE3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FBFAE-2B9B-4E57-882E-AECD0C6DDAA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983801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7026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8074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484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12434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4125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79285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4940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8425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0222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82B4F-0871-400A-B6B3-F85C244A94F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2CED3-1199-4391-87C7-E29ABEDD4A2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13706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4F44D-C1FE-4226-8351-81DD467D4E71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9DF23-D539-4FAE-802B-3FCA499609B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7049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B7039-E7A5-48C4-AADC-D7CD2AB2EA35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B42A0-1984-4A6A-9EF0-B1F46A2BD09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66204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5B1F6-49EA-405B-8913-1FD87F433D5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65721-2CC7-49F7-8DF4-247C6FD6582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85294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13476-AB92-4970-9BBD-11EFB0726EE9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D3FDF-ED9A-416A-9DB6-506A2D9736A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86957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CAB43-A6FD-48F0-9500-BCE1F7415F08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5D26C-B245-47FF-8E42-BB426B4B46C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41677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644C9-2F2B-457C-AA4E-E549C3673C88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E6D19-0378-4304-9E3B-E357E9D14D6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43487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83DF27C-5968-4187-80D2-A3C1C110151A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9D54DB9-398A-4BF8-B0C3-2072F692C95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31" name="Picture 2" descr="D:\ПРОСВЕЩЕНИЕ\Картинки в пособиях\Логотипы_для_презентаций\Лого_Просвещение\Логтип из-ва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2388" y="6200775"/>
            <a:ext cx="1495425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41250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  <p:sldLayoutId id="2147483783" r:id="rId12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7083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  <p:sldLayoutId id="2147483797" r:id="rId13"/>
    <p:sldLayoutId id="2147483798" r:id="rId14"/>
    <p:sldLayoutId id="2147483799" r:id="rId15"/>
    <p:sldLayoutId id="21474838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920880" cy="2045785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rgbClr val="7030A0"/>
                </a:solidFill>
                <a:latin typeface="Book Antiqua" panose="02040602050305030304" pitchFamily="18" charset="0"/>
              </a:rPr>
              <a:t>Муниципальное бюджетное общеобразовательное учреждение средняя общеобразовательная школа </a:t>
            </a:r>
            <a:r>
              <a:rPr lang="ru-RU" sz="2000" dirty="0" err="1" smtClean="0">
                <a:solidFill>
                  <a:srgbClr val="7030A0"/>
                </a:solidFill>
                <a:latin typeface="Book Antiqua" panose="02040602050305030304" pitchFamily="18" charset="0"/>
              </a:rPr>
              <a:t>с.Верхотор</a:t>
            </a:r>
            <a:r>
              <a:rPr lang="ru-RU" sz="2000" dirty="0" smtClean="0">
                <a:solidFill>
                  <a:srgbClr val="7030A0"/>
                </a:solidFill>
                <a:latin typeface="Book Antiqua" panose="02040602050305030304" pitchFamily="18" charset="0"/>
              </a:rPr>
              <a:t/>
            </a:r>
            <a:br>
              <a:rPr lang="ru-RU" sz="2000" dirty="0" smtClean="0">
                <a:solidFill>
                  <a:srgbClr val="7030A0"/>
                </a:solidFill>
                <a:latin typeface="Book Antiqua" panose="02040602050305030304" pitchFamily="18" charset="0"/>
              </a:rPr>
            </a:br>
            <a:r>
              <a:rPr lang="ru-RU" sz="2000" dirty="0" smtClean="0">
                <a:solidFill>
                  <a:srgbClr val="7030A0"/>
                </a:solidFill>
                <a:latin typeface="Book Antiqua" panose="02040602050305030304" pitchFamily="18" charset="0"/>
              </a:rPr>
              <a:t>муниципального района Ишимбайский район Республики Башкортостан</a:t>
            </a:r>
            <a:r>
              <a:rPr lang="ru-RU" sz="2800" dirty="0">
                <a:solidFill>
                  <a:srgbClr val="7030A0"/>
                </a:solidFill>
                <a:effectLst/>
              </a:rPr>
              <a:t/>
            </a:r>
            <a:br>
              <a:rPr lang="ru-RU" sz="2800" dirty="0">
                <a:solidFill>
                  <a:srgbClr val="7030A0"/>
                </a:solidFill>
                <a:effectLst/>
              </a:rPr>
            </a:br>
            <a:endParaRPr lang="ru-RU" sz="2800" dirty="0">
              <a:solidFill>
                <a:srgbClr val="7030A0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708920"/>
            <a:ext cx="8496944" cy="151216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Презентация для родителей</a:t>
            </a:r>
            <a:r>
              <a:rPr lang="ru-RU" sz="2800" b="1" dirty="0">
                <a:solidFill>
                  <a:srgbClr val="7030A0"/>
                </a:solidFill>
              </a:rPr>
              <a:t/>
            </a:r>
            <a:br>
              <a:rPr lang="ru-RU" sz="2800" b="1" dirty="0">
                <a:solidFill>
                  <a:srgbClr val="7030A0"/>
                </a:solidFill>
              </a:rPr>
            </a:br>
            <a:r>
              <a:rPr lang="ru-RU" sz="2800" b="1" dirty="0">
                <a:solidFill>
                  <a:srgbClr val="7030A0"/>
                </a:solidFill>
              </a:rPr>
              <a:t> </a:t>
            </a:r>
            <a:br>
              <a:rPr lang="ru-RU" sz="2800" b="1" dirty="0">
                <a:solidFill>
                  <a:srgbClr val="7030A0"/>
                </a:solidFill>
              </a:rPr>
            </a:br>
            <a:r>
              <a:rPr lang="ru-RU" sz="2800" b="1" dirty="0">
                <a:solidFill>
                  <a:schemeClr val="tx1"/>
                </a:solidFill>
              </a:rPr>
              <a:t>Ознакомление с основной образовательной программой </a:t>
            </a:r>
            <a:r>
              <a:rPr lang="ru-RU" sz="2800" b="1" dirty="0" smtClean="0">
                <a:solidFill>
                  <a:schemeClr val="tx1"/>
                </a:solidFill>
              </a:rPr>
              <a:t>дошкольной группы</a:t>
            </a:r>
            <a:r>
              <a:rPr lang="ru-RU" sz="2800" b="1" dirty="0">
                <a:solidFill>
                  <a:srgbClr val="7030A0"/>
                </a:solidFill>
              </a:rPr>
              <a:t/>
            </a:r>
            <a:br>
              <a:rPr lang="ru-RU" sz="2800" b="1" dirty="0">
                <a:solidFill>
                  <a:srgbClr val="7030A0"/>
                </a:solidFill>
              </a:rPr>
            </a:br>
            <a:r>
              <a:rPr lang="ru-RU" sz="2800" b="1" dirty="0">
                <a:solidFill>
                  <a:srgbClr val="7030A0"/>
                </a:solidFill>
              </a:rPr>
              <a:t/>
            </a:r>
            <a:br>
              <a:rPr lang="ru-RU" sz="2800" b="1" dirty="0">
                <a:solidFill>
                  <a:srgbClr val="7030A0"/>
                </a:solidFill>
              </a:rPr>
            </a:br>
            <a:endParaRPr lang="ru-RU" sz="2800" b="1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77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76672"/>
            <a:ext cx="8219256" cy="568863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b="1" dirty="0">
                <a:solidFill>
                  <a:srgbClr val="7030A0"/>
                </a:solidFill>
              </a:rPr>
              <a:t>Художественно-эстетическое развитие </a:t>
            </a:r>
            <a:r>
              <a:rPr lang="ru-RU" dirty="0"/>
              <a:t>предполагает развитие предпосылок ценностно-смыслового восприятия и понимания произведений искусства (словесного, музыкального, изобразительного), мира природы; становление эстетического отношения к окружающему миру; формирование элементарных представлений о видах искусства; восприятие музыки, художественной литературы, фольклора; стимулирование сопереживания персонажам художественных произведений; реализацию самостоятельной творческой деятельности детей (изобразительной, конструктивно-модельной, музыкальной и др</a:t>
            </a:r>
            <a:r>
              <a:rPr lang="ru-RU" dirty="0" smtClean="0"/>
              <a:t>.).</a:t>
            </a:r>
          </a:p>
          <a:p>
            <a:pPr marL="109728" indent="0" algn="just">
              <a:buNone/>
            </a:pPr>
            <a:endParaRPr lang="ru-RU" dirty="0"/>
          </a:p>
          <a:p>
            <a:pPr algn="just"/>
            <a:r>
              <a:rPr lang="ru-RU" b="1" dirty="0">
                <a:solidFill>
                  <a:srgbClr val="7030A0"/>
                </a:solidFill>
              </a:rPr>
              <a:t>Физическое развитие включает </a:t>
            </a:r>
            <a:r>
              <a:rPr lang="ru-RU" dirty="0"/>
              <a:t>приобретение опыта в следующих видах деятельности детей: двигательной, в том числе связанной с выполнением упражнений, направленных на развитие таких физических качеств, как координация и гибкость; способствующих правильному формированию опорно-двигательной системы организма, развитию равновесия, координации движения, крупной и мелкой моторики обеих рук, а также с правильным, не наносящем ущерба организму, выполнением основных движений (ходьба, бег, мягкие прыжки, повороты в обе стороны), формирование начальных представлений о некоторых видах спорта, овладение подвижными играми с правилами; становление целенаправленности и </a:t>
            </a:r>
            <a:r>
              <a:rPr lang="ru-RU" dirty="0" err="1"/>
              <a:t>саморегуляции</a:t>
            </a:r>
            <a:r>
              <a:rPr lang="ru-RU" dirty="0"/>
              <a:t> в двигательной сфере; становление ценностей здорового образа жизни, овладение его элементарными нормами и правилами (в питании, двигательном режиме, закаливании, при формировании полезных привычек и др.).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621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2268538" y="2133600"/>
            <a:ext cx="4606925" cy="70802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ru-RU" alt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Основные направления развития детей и образовательные области</a:t>
            </a:r>
          </a:p>
        </p:txBody>
      </p:sp>
      <p:sp>
        <p:nvSpPr>
          <p:cNvPr id="59395" name="AutoShape 3"/>
          <p:cNvSpPr>
            <a:spLocks noChangeArrowheads="1"/>
          </p:cNvSpPr>
          <p:nvPr/>
        </p:nvSpPr>
        <p:spPr bwMode="auto">
          <a:xfrm>
            <a:off x="467494" y="1052736"/>
            <a:ext cx="3744466" cy="720000"/>
          </a:xfrm>
          <a:prstGeom prst="wedgeRectCallout">
            <a:avLst>
              <a:gd name="adj1" fmla="val 40121"/>
              <a:gd name="adj2" fmla="val 93600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200" b="1" dirty="0">
                <a:solidFill>
                  <a:prstClr val="white"/>
                </a:solidFill>
              </a:rPr>
              <a:t>Физическое развитие</a:t>
            </a:r>
          </a:p>
        </p:txBody>
      </p:sp>
      <p:sp>
        <p:nvSpPr>
          <p:cNvPr id="59396" name="AutoShape 4"/>
          <p:cNvSpPr>
            <a:spLocks noChangeArrowheads="1"/>
          </p:cNvSpPr>
          <p:nvPr/>
        </p:nvSpPr>
        <p:spPr bwMode="auto">
          <a:xfrm>
            <a:off x="539960" y="3212976"/>
            <a:ext cx="3672000" cy="720000"/>
          </a:xfrm>
          <a:prstGeom prst="wedgeRectCallout">
            <a:avLst>
              <a:gd name="adj1" fmla="val 39926"/>
              <a:gd name="adj2" fmla="val -84979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200" b="1">
                <a:solidFill>
                  <a:prstClr val="white"/>
                </a:solidFill>
              </a:rPr>
              <a:t>Познавательно-речевое развитие</a:t>
            </a:r>
          </a:p>
        </p:txBody>
      </p:sp>
      <p:sp>
        <p:nvSpPr>
          <p:cNvPr id="59397" name="AutoShape 5"/>
          <p:cNvSpPr>
            <a:spLocks noChangeArrowheads="1"/>
          </p:cNvSpPr>
          <p:nvPr/>
        </p:nvSpPr>
        <p:spPr bwMode="auto">
          <a:xfrm>
            <a:off x="4932041" y="1052736"/>
            <a:ext cx="3672408" cy="719733"/>
          </a:xfrm>
          <a:prstGeom prst="wedgeRectCallout">
            <a:avLst>
              <a:gd name="adj1" fmla="val -40554"/>
              <a:gd name="adj2" fmla="val 93900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200" b="1" dirty="0">
                <a:solidFill>
                  <a:prstClr val="white"/>
                </a:solidFill>
              </a:rPr>
              <a:t>Художественно-эстетическое развитие</a:t>
            </a:r>
          </a:p>
        </p:txBody>
      </p:sp>
      <p:sp>
        <p:nvSpPr>
          <p:cNvPr id="59398" name="AutoShape 6"/>
          <p:cNvSpPr>
            <a:spLocks noChangeArrowheads="1"/>
          </p:cNvSpPr>
          <p:nvPr/>
        </p:nvSpPr>
        <p:spPr bwMode="auto">
          <a:xfrm>
            <a:off x="4932040" y="3212976"/>
            <a:ext cx="3672000" cy="720000"/>
          </a:xfrm>
          <a:prstGeom prst="wedgeRectCallout">
            <a:avLst>
              <a:gd name="adj1" fmla="val -40320"/>
              <a:gd name="adj2" fmla="val -90256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200" b="1">
                <a:solidFill>
                  <a:prstClr val="white"/>
                </a:solidFill>
              </a:rPr>
              <a:t>Социально-личностное развитие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468313" y="404813"/>
            <a:ext cx="1798637" cy="5762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>
            <a:normAutofit fontScale="92500" lnSpcReduction="10000"/>
          </a:bodyPr>
          <a:lstStyle/>
          <a:p>
            <a:pPr algn="ctr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ru-RU" altLang="ru-RU" sz="2000" b="1" dirty="0">
                <a:solidFill>
                  <a:srgbClr val="1F497D"/>
                </a:solidFill>
              </a:rPr>
              <a:t>Физическая культура</a:t>
            </a: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2411413" y="404813"/>
            <a:ext cx="1800225" cy="5762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ru-RU" altLang="ru-RU" sz="2000" b="1" dirty="0">
                <a:solidFill>
                  <a:srgbClr val="1F497D"/>
                </a:solidFill>
              </a:rPr>
              <a:t>Здоровье</a:t>
            </a:r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6659563" y="404813"/>
            <a:ext cx="1944687" cy="5762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>
            <a:normAutofit fontScale="85000" lnSpcReduction="10000"/>
          </a:bodyPr>
          <a:lstStyle/>
          <a:p>
            <a:pPr algn="ctr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ru-RU" altLang="ru-RU" sz="2000" b="1" dirty="0" smtClean="0">
                <a:solidFill>
                  <a:srgbClr val="1F497D"/>
                </a:solidFill>
              </a:rPr>
              <a:t>Художествен-</a:t>
            </a:r>
            <a:r>
              <a:rPr lang="ru-RU" altLang="ru-RU" sz="2000" b="1" dirty="0" err="1" smtClean="0">
                <a:solidFill>
                  <a:srgbClr val="1F497D"/>
                </a:solidFill>
              </a:rPr>
              <a:t>ное</a:t>
            </a:r>
            <a:r>
              <a:rPr lang="ru-RU" altLang="ru-RU" sz="2000" b="1" dirty="0" smtClean="0">
                <a:solidFill>
                  <a:srgbClr val="1F497D"/>
                </a:solidFill>
              </a:rPr>
              <a:t> </a:t>
            </a:r>
            <a:r>
              <a:rPr lang="ru-RU" altLang="ru-RU" sz="2000" b="1" dirty="0">
                <a:solidFill>
                  <a:srgbClr val="1F497D"/>
                </a:solidFill>
              </a:rPr>
              <a:t>творчество</a:t>
            </a:r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561329" y="4005064"/>
            <a:ext cx="900000" cy="20161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1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anchor="ctr">
            <a:normAutofit/>
          </a:bodyPr>
          <a:lstStyle/>
          <a:p>
            <a:pPr algn="ctr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ru-RU" altLang="ru-RU" sz="2000" b="1" dirty="0">
                <a:solidFill>
                  <a:srgbClr val="1F497D"/>
                </a:solidFill>
              </a:rPr>
              <a:t>Коммуникация</a:t>
            </a:r>
          </a:p>
        </p:txBody>
      </p:sp>
      <p:sp>
        <p:nvSpPr>
          <p:cNvPr id="59403" name="Text Box 11"/>
          <p:cNvSpPr txBox="1">
            <a:spLocks noChangeArrowheads="1"/>
          </p:cNvSpPr>
          <p:nvPr/>
        </p:nvSpPr>
        <p:spPr bwMode="auto">
          <a:xfrm>
            <a:off x="4932363" y="404813"/>
            <a:ext cx="1655762" cy="5762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ru-RU" altLang="ru-RU" sz="2000" b="1" dirty="0">
                <a:solidFill>
                  <a:srgbClr val="1F497D"/>
                </a:solidFill>
              </a:rPr>
              <a:t>Музыка</a:t>
            </a:r>
          </a:p>
        </p:txBody>
      </p:sp>
      <p:sp>
        <p:nvSpPr>
          <p:cNvPr id="59404" name="Text Box 12"/>
          <p:cNvSpPr txBox="1">
            <a:spLocks noChangeArrowheads="1"/>
          </p:cNvSpPr>
          <p:nvPr/>
        </p:nvSpPr>
        <p:spPr bwMode="auto">
          <a:xfrm>
            <a:off x="3275856" y="4005064"/>
            <a:ext cx="900000" cy="20161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anchor="ctr">
            <a:normAutofit fontScale="92500" lnSpcReduction="10000"/>
          </a:bodyPr>
          <a:lstStyle/>
          <a:p>
            <a:pPr algn="ctr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ru-RU" altLang="ru-RU" sz="2000" b="1" dirty="0">
                <a:solidFill>
                  <a:srgbClr val="1F497D"/>
                </a:solidFill>
              </a:rPr>
              <a:t>Чтение художественной литературы</a:t>
            </a:r>
          </a:p>
        </p:txBody>
      </p:sp>
      <p:sp>
        <p:nvSpPr>
          <p:cNvPr id="59405" name="Text Box 13"/>
          <p:cNvSpPr txBox="1">
            <a:spLocks noChangeArrowheads="1"/>
          </p:cNvSpPr>
          <p:nvPr/>
        </p:nvSpPr>
        <p:spPr bwMode="auto">
          <a:xfrm>
            <a:off x="1979712" y="4005064"/>
            <a:ext cx="900000" cy="20161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anchor="ctr">
            <a:normAutofit/>
          </a:bodyPr>
          <a:lstStyle/>
          <a:p>
            <a:pPr algn="ctr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ru-RU" altLang="ru-RU" sz="2000" b="1" dirty="0">
                <a:solidFill>
                  <a:srgbClr val="1F497D"/>
                </a:solidFill>
              </a:rPr>
              <a:t>Познание</a:t>
            </a:r>
          </a:p>
        </p:txBody>
      </p:sp>
      <p:sp>
        <p:nvSpPr>
          <p:cNvPr id="59407" name="Text Box 15"/>
          <p:cNvSpPr txBox="1">
            <a:spLocks noChangeArrowheads="1"/>
          </p:cNvSpPr>
          <p:nvPr/>
        </p:nvSpPr>
        <p:spPr bwMode="auto">
          <a:xfrm>
            <a:off x="4932039" y="4005064"/>
            <a:ext cx="900000" cy="20161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anchor="ctr">
            <a:normAutofit/>
          </a:bodyPr>
          <a:lstStyle/>
          <a:p>
            <a:pPr algn="ctr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ru-RU" altLang="ru-RU" sz="2000" b="1" dirty="0">
                <a:solidFill>
                  <a:srgbClr val="1F497D"/>
                </a:solidFill>
              </a:rPr>
              <a:t>Социализация</a:t>
            </a:r>
          </a:p>
        </p:txBody>
      </p:sp>
      <p:sp>
        <p:nvSpPr>
          <p:cNvPr id="59408" name="Text Box 16"/>
          <p:cNvSpPr txBox="1">
            <a:spLocks noChangeArrowheads="1"/>
          </p:cNvSpPr>
          <p:nvPr/>
        </p:nvSpPr>
        <p:spPr bwMode="auto">
          <a:xfrm>
            <a:off x="6336296" y="4005064"/>
            <a:ext cx="900000" cy="20161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anchor="ctr">
            <a:normAutofit/>
          </a:bodyPr>
          <a:lstStyle/>
          <a:p>
            <a:pPr algn="ctr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ru-RU" altLang="ru-RU" sz="2000" b="1">
                <a:solidFill>
                  <a:srgbClr val="1F497D"/>
                </a:solidFill>
              </a:rPr>
              <a:t>Труд</a:t>
            </a:r>
          </a:p>
        </p:txBody>
      </p:sp>
      <p:sp>
        <p:nvSpPr>
          <p:cNvPr id="59409" name="Text Box 17"/>
          <p:cNvSpPr txBox="1">
            <a:spLocks noChangeArrowheads="1"/>
          </p:cNvSpPr>
          <p:nvPr/>
        </p:nvSpPr>
        <p:spPr bwMode="auto">
          <a:xfrm>
            <a:off x="7668344" y="4005064"/>
            <a:ext cx="900000" cy="20161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anchor="ctr">
            <a:normAutofit/>
          </a:bodyPr>
          <a:lstStyle/>
          <a:p>
            <a:pPr algn="ctr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ru-RU" altLang="ru-RU" sz="2000" b="1" dirty="0">
                <a:solidFill>
                  <a:srgbClr val="1F497D"/>
                </a:solidFill>
              </a:rPr>
              <a:t>Безопасность</a:t>
            </a:r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794B81-CE5C-4198-9602-889336190CD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01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6237288"/>
            <a:ext cx="2051050" cy="620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88675C-E4C1-485B-9EAD-48251C019D0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364" name="Text Box 2"/>
          <p:cNvSpPr txBox="1">
            <a:spLocks noChangeArrowheads="1"/>
          </p:cNvSpPr>
          <p:nvPr/>
        </p:nvSpPr>
        <p:spPr bwMode="auto">
          <a:xfrm>
            <a:off x="347518" y="272039"/>
            <a:ext cx="8569325" cy="58519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ts val="600"/>
              </a:spcBef>
              <a:spcAft>
                <a:spcPts val="600"/>
              </a:spcAft>
            </a:pPr>
            <a:r>
              <a:rPr lang="ru-RU" altLang="ru-RU" b="1" dirty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РАЗДЕЛЫ ОСНОВНОЙ ОБРАЗОВАТЕЛЬНОЙ ПРОГРАММЫ ДОШКОЛЬНОГО ОБРАЗОВАНИЯ</a:t>
            </a:r>
            <a:endParaRPr lang="ru-RU" alt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214282" y="1142984"/>
            <a:ext cx="2714644" cy="507209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u="sng" dirty="0">
                <a:solidFill>
                  <a:srgbClr val="009900"/>
                </a:solidFill>
                <a:latin typeface="Times New Roman" pitchFamily="18" charset="0"/>
                <a:cs typeface="Arial" pitchFamily="34" charset="0"/>
              </a:rPr>
              <a:t>Целевой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300" b="1" dirty="0">
                <a:solidFill>
                  <a:srgbClr val="009900"/>
                </a:solidFill>
                <a:latin typeface="Times New Roman" pitchFamily="18" charset="0"/>
                <a:cs typeface="Arial" pitchFamily="34" charset="0"/>
              </a:rPr>
              <a:t>1</a:t>
            </a:r>
            <a:r>
              <a:rPr lang="ru-RU" altLang="ru-RU" sz="1500" b="1" dirty="0">
                <a:solidFill>
                  <a:srgbClr val="009900"/>
                </a:solidFill>
                <a:latin typeface="Times New Roman" pitchFamily="18" charset="0"/>
                <a:cs typeface="Arial" pitchFamily="34" charset="0"/>
              </a:rPr>
              <a:t>. Пояснительная записка: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500" b="1" dirty="0">
                <a:solidFill>
                  <a:srgbClr val="009900"/>
                </a:solidFill>
                <a:latin typeface="Times New Roman" pitchFamily="18" charset="0"/>
                <a:cs typeface="Arial" pitchFamily="34" charset="0"/>
              </a:rPr>
              <a:t>цели и задачи программы;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500" b="1" dirty="0">
                <a:solidFill>
                  <a:srgbClr val="009900"/>
                </a:solidFill>
                <a:latin typeface="Times New Roman" pitchFamily="18" charset="0"/>
                <a:cs typeface="Arial" pitchFamily="34" charset="0"/>
              </a:rPr>
              <a:t>принципы и подходы к формированию программы;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500" b="1" dirty="0">
                <a:solidFill>
                  <a:srgbClr val="009900"/>
                </a:solidFill>
                <a:latin typeface="Times New Roman" pitchFamily="18" charset="0"/>
                <a:cs typeface="Arial" pitchFamily="34" charset="0"/>
              </a:rPr>
              <a:t>значимые для разработки программы характеристики, в том числе характеристики особенностей развития детей раннего и дошкольного возраста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500" b="1" dirty="0">
                <a:solidFill>
                  <a:srgbClr val="009900"/>
                </a:solidFill>
                <a:latin typeface="Times New Roman" pitchFamily="18" charset="0"/>
                <a:cs typeface="Arial" pitchFamily="34" charset="0"/>
              </a:rPr>
              <a:t>2. Планируемые результаты освоения программы (конкретизируют требования ФГОС ДО к целевым ориентирам в обязательной части и части, формируемой участниками образовательного процесса              </a:t>
            </a:r>
            <a:endParaRPr lang="ru-RU" altLang="ru-RU" sz="15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6" name="Text Box 4"/>
          <p:cNvSpPr txBox="1">
            <a:spLocks noChangeArrowheads="1"/>
          </p:cNvSpPr>
          <p:nvPr/>
        </p:nvSpPr>
        <p:spPr bwMode="auto">
          <a:xfrm>
            <a:off x="3000364" y="1142984"/>
            <a:ext cx="3643338" cy="507209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500" b="1" u="sng" dirty="0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Содержательный</a:t>
            </a:r>
            <a:r>
              <a:rPr lang="ru-RU" altLang="ru-RU" sz="1500" b="1" dirty="0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 (общее содержание программы, обеспечивающее полноценное развитие детей)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ru-RU" altLang="ru-RU" sz="1500" b="1" dirty="0" smtClean="0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1) </a:t>
            </a:r>
            <a:r>
              <a:rPr lang="ru-RU" altLang="ru-RU" sz="1500" b="1" dirty="0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описание образовательной деятельности в соответствии с направлениями развития ребенка, представленными в пяти образовательных областях;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500" b="1" dirty="0" smtClean="0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2) </a:t>
            </a:r>
            <a:r>
              <a:rPr lang="ru-RU" altLang="ru-RU" sz="1500" b="1" dirty="0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описание вариативных форм, способов, методов и средств реализации Программы с учетом </a:t>
            </a:r>
            <a:r>
              <a:rPr lang="ru-RU" altLang="ru-RU" sz="1500" b="1" dirty="0" smtClean="0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возрастных особенностей детей;  </a:t>
            </a:r>
            <a:endParaRPr lang="ru-RU" altLang="ru-RU" sz="1500" b="1" dirty="0">
              <a:solidFill>
                <a:srgbClr val="6600CC"/>
              </a:solidFill>
              <a:latin typeface="Times New Roman" pitchFamily="18" charset="0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ko-KR" sz="1500" b="1" dirty="0" smtClean="0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3)</a:t>
            </a:r>
            <a:r>
              <a:rPr lang="ru-RU" altLang="ko-KR" sz="1500" b="1" dirty="0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 особенности образовательной деятельности разных видов и культурных практик;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ko-KR" sz="1500" b="1" dirty="0" smtClean="0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4)</a:t>
            </a:r>
            <a:r>
              <a:rPr lang="ru-RU" altLang="ko-KR" sz="1500" b="1" dirty="0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 способы и направления поддержки детской инициативы;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ko-KR" sz="1500" b="1" dirty="0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5</a:t>
            </a:r>
            <a:r>
              <a:rPr lang="ru-RU" altLang="ko-KR" sz="1500" b="1" dirty="0" smtClean="0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)</a:t>
            </a:r>
            <a:r>
              <a:rPr lang="ru-RU" altLang="ko-KR" sz="1500" b="1" dirty="0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 особенности взаимодействия педагогического коллектива с семьями воспитанников;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z="15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6715140" y="1142984"/>
            <a:ext cx="2286016" cy="507209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500" b="1" u="sng" dirty="0">
                <a:solidFill>
                  <a:srgbClr val="990000"/>
                </a:solidFill>
                <a:latin typeface="Times New Roman" pitchFamily="18" charset="0"/>
                <a:cs typeface="Arial" pitchFamily="34" charset="0"/>
              </a:rPr>
              <a:t>Организационный </a:t>
            </a:r>
          </a:p>
          <a:p>
            <a:pPr marL="0" lvl="1" fontAlgn="base">
              <a:spcBef>
                <a:spcPct val="0"/>
              </a:spcBef>
              <a:spcAft>
                <a:spcPct val="0"/>
              </a:spcAft>
              <a:buClr>
                <a:srgbClr val="990000"/>
              </a:buClr>
              <a:buFont typeface="Wingdings" pitchFamily="2" charset="2"/>
              <a:buChar char="ü"/>
            </a:pPr>
            <a:r>
              <a:rPr lang="ru-RU" altLang="ru-RU" sz="1500" b="1" dirty="0">
                <a:solidFill>
                  <a:srgbClr val="990000"/>
                </a:solidFill>
                <a:latin typeface="Times New Roman" pitchFamily="18" charset="0"/>
                <a:cs typeface="Arial" pitchFamily="34" charset="0"/>
              </a:rPr>
              <a:t>описание материально-технического обеспечения Программы,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990000"/>
              </a:buClr>
              <a:buFont typeface="Wingdings" pitchFamily="2" charset="2"/>
              <a:buChar char="ü"/>
            </a:pPr>
            <a:r>
              <a:rPr lang="ru-RU" altLang="ru-RU" sz="1500" b="1" dirty="0">
                <a:solidFill>
                  <a:srgbClr val="990000"/>
                </a:solidFill>
                <a:latin typeface="Times New Roman" pitchFamily="18" charset="0"/>
                <a:cs typeface="Arial" pitchFamily="34" charset="0"/>
              </a:rPr>
              <a:t>обеспеченность методическими материалами и средствами обучения и воспитания,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990000"/>
              </a:buClr>
              <a:buFont typeface="Wingdings" pitchFamily="2" charset="2"/>
              <a:buChar char="ü"/>
            </a:pPr>
            <a:r>
              <a:rPr lang="ru-RU" altLang="ru-RU" sz="1500" b="1" dirty="0">
                <a:solidFill>
                  <a:srgbClr val="990000"/>
                </a:solidFill>
                <a:latin typeface="Times New Roman" pitchFamily="18" charset="0"/>
                <a:cs typeface="Arial" pitchFamily="34" charset="0"/>
              </a:rPr>
              <a:t>распорядок и /или режим дня, особенности традиционных событий, праздников, мероприятий,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990000"/>
              </a:buClr>
              <a:buFont typeface="Wingdings" pitchFamily="2" charset="2"/>
              <a:buChar char="ü"/>
            </a:pPr>
            <a:r>
              <a:rPr lang="ru-RU" altLang="ru-RU" sz="1500" b="1" dirty="0">
                <a:solidFill>
                  <a:srgbClr val="990000"/>
                </a:solidFill>
                <a:latin typeface="Times New Roman" pitchFamily="18" charset="0"/>
                <a:cs typeface="Arial" pitchFamily="34" charset="0"/>
              </a:rPr>
              <a:t>особенности организации развивающей предметно-пространственной среды</a:t>
            </a:r>
            <a:r>
              <a:rPr lang="ru-RU" altLang="ru-RU" sz="1300" dirty="0">
                <a:solidFill>
                  <a:srgbClr val="990000"/>
                </a:solidFill>
                <a:latin typeface="Times New Roman" pitchFamily="18" charset="0"/>
                <a:cs typeface="Arial" pitchFamily="34" charset="0"/>
              </a:rPr>
              <a:t>.</a:t>
            </a:r>
            <a:endParaRPr lang="ru-RU" alt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5718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FBFAE-2B9B-4E57-882E-AECD0C6DDAA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935038" y="549275"/>
            <a:ext cx="8208962" cy="532765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7030A0"/>
                </a:solidFill>
              </a:rPr>
              <a:t>Формы взаимодействия педагогического коллектива </a:t>
            </a:r>
            <a:r>
              <a:rPr lang="ru-RU" sz="2800" b="1" dirty="0" smtClean="0">
                <a:solidFill>
                  <a:srgbClr val="7030A0"/>
                </a:solidFill>
              </a:rPr>
              <a:t>с семьями детей.</a:t>
            </a:r>
          </a:p>
          <a:p>
            <a:pPr marL="0" indent="0" algn="ctr">
              <a:buNone/>
            </a:pPr>
            <a:endParaRPr lang="ru-RU" sz="1800" b="1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В </a:t>
            </a:r>
            <a:r>
              <a:rPr lang="ru-RU" sz="2400" dirty="0">
                <a:solidFill>
                  <a:srgbClr val="002060"/>
                </a:solidFill>
              </a:rPr>
              <a:t>основу совместной деятельности семьи и дошкольного учреждения заложены следующие принципы:</a:t>
            </a:r>
          </a:p>
          <a:p>
            <a:pPr algn="ctr"/>
            <a:r>
              <a:rPr lang="ru-RU" sz="2400" dirty="0"/>
              <a:t>единый подход к процессу воспитания ребёнка;</a:t>
            </a:r>
          </a:p>
          <a:p>
            <a:pPr algn="ctr"/>
            <a:r>
              <a:rPr lang="ru-RU" sz="2400" dirty="0" smtClean="0"/>
              <a:t>Открытость учреждения </a:t>
            </a:r>
            <a:r>
              <a:rPr lang="ru-RU" sz="2400" dirty="0"/>
              <a:t>для родителей;</a:t>
            </a:r>
          </a:p>
          <a:p>
            <a:pPr algn="ctr"/>
            <a:r>
              <a:rPr lang="ru-RU" sz="2400" dirty="0"/>
              <a:t>взаимное доверие  во взаимоотношениях педагогов и родителей;</a:t>
            </a:r>
          </a:p>
          <a:p>
            <a:pPr algn="ctr"/>
            <a:r>
              <a:rPr lang="ru-RU" sz="2400" dirty="0"/>
              <a:t>уважение и доброжелательность друг к другу;</a:t>
            </a:r>
          </a:p>
          <a:p>
            <a:pPr algn="ctr"/>
            <a:r>
              <a:rPr lang="ru-RU" sz="2400" dirty="0"/>
              <a:t>дифференцированный подход к каждой семье;</a:t>
            </a:r>
          </a:p>
          <a:p>
            <a:pPr algn="ctr"/>
            <a:r>
              <a:rPr lang="ru-RU" sz="2400" dirty="0"/>
              <a:t>равно ответственность родителей и педагогов.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1651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0" y="549275"/>
            <a:ext cx="8208963" cy="5607050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ru-RU" sz="2400" b="1" dirty="0" smtClean="0">
                <a:solidFill>
                  <a:srgbClr val="0070C0"/>
                </a:solidFill>
              </a:rPr>
              <a:t>Условия </a:t>
            </a:r>
          </a:p>
          <a:p>
            <a:pPr marL="109728" indent="0" algn="ctr">
              <a:buNone/>
            </a:pPr>
            <a:r>
              <a:rPr lang="ru-RU" sz="2400" b="1" dirty="0" smtClean="0">
                <a:solidFill>
                  <a:srgbClr val="0070C0"/>
                </a:solidFill>
              </a:rPr>
              <a:t>реализации Программы должны обеспечивать полноценное развитие личности во всех основных образовательных областях, через: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" name="Семиугольник 4"/>
          <p:cNvSpPr/>
          <p:nvPr/>
        </p:nvSpPr>
        <p:spPr>
          <a:xfrm>
            <a:off x="428596" y="2285992"/>
            <a:ext cx="1785950" cy="1571636"/>
          </a:xfrm>
          <a:prstGeom prst="heptagon">
            <a:avLst/>
          </a:prstGeom>
          <a:solidFill>
            <a:srgbClr val="FEB0F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Различные виды детской деятельности</a:t>
            </a:r>
            <a:endParaRPr lang="ru-RU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емиугольник 6"/>
          <p:cNvSpPr/>
          <p:nvPr/>
        </p:nvSpPr>
        <p:spPr>
          <a:xfrm>
            <a:off x="2086811" y="3640705"/>
            <a:ext cx="1860221" cy="1634752"/>
          </a:xfrm>
          <a:prstGeom prst="heptagon">
            <a:avLst/>
          </a:prstGeom>
          <a:solidFill>
            <a:srgbClr val="67B79E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Режимные моменты</a:t>
            </a:r>
            <a:endParaRPr lang="ru-RU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емиугольник 7"/>
          <p:cNvSpPr/>
          <p:nvPr/>
        </p:nvSpPr>
        <p:spPr>
          <a:xfrm>
            <a:off x="4357686" y="3714752"/>
            <a:ext cx="1880729" cy="1585789"/>
          </a:xfrm>
          <a:prstGeom prst="heptagon">
            <a:avLst/>
          </a:prstGeom>
          <a:solidFill>
            <a:srgbClr val="C1C95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prstClr val="black"/>
                </a:solidFill>
              </a:rPr>
              <a:t>Самостоятельная деятельность</a:t>
            </a:r>
            <a:endParaRPr lang="ru-RU" sz="1400" dirty="0">
              <a:solidFill>
                <a:prstClr val="black"/>
              </a:solidFill>
            </a:endParaRPr>
          </a:p>
        </p:txBody>
      </p:sp>
      <p:sp>
        <p:nvSpPr>
          <p:cNvPr id="9" name="Семиугольник 8"/>
          <p:cNvSpPr/>
          <p:nvPr/>
        </p:nvSpPr>
        <p:spPr>
          <a:xfrm>
            <a:off x="6286512" y="2357430"/>
            <a:ext cx="1789596" cy="1500198"/>
          </a:xfrm>
          <a:prstGeom prst="heptagon">
            <a:avLst/>
          </a:prstGeom>
          <a:solidFill>
            <a:srgbClr val="FC22F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Взаимодействие с родителями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Дуга 11"/>
          <p:cNvSpPr/>
          <p:nvPr/>
        </p:nvSpPr>
        <p:spPr>
          <a:xfrm rot="13418441">
            <a:off x="1617924" y="3689634"/>
            <a:ext cx="914400" cy="914400"/>
          </a:xfrm>
          <a:prstGeom prst="arc">
            <a:avLst>
              <a:gd name="adj1" fmla="val 13634374"/>
              <a:gd name="adj2" fmla="val 0"/>
            </a:avLst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Дуга 13"/>
          <p:cNvSpPr/>
          <p:nvPr/>
        </p:nvSpPr>
        <p:spPr>
          <a:xfrm rot="8224478">
            <a:off x="3567961" y="4036831"/>
            <a:ext cx="1150819" cy="1070355"/>
          </a:xfrm>
          <a:prstGeom prst="arc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Дуга 15"/>
          <p:cNvSpPr/>
          <p:nvPr/>
        </p:nvSpPr>
        <p:spPr>
          <a:xfrm rot="4691704">
            <a:off x="5421713" y="3251912"/>
            <a:ext cx="1234630" cy="1425745"/>
          </a:xfrm>
          <a:prstGeom prst="arc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382104"/>
      </p:ext>
    </p:extLst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15816" y="3244334"/>
            <a:ext cx="38164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/>
              <a:t> 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19672" y="260648"/>
            <a:ext cx="6768752" cy="584775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ru-RU" sz="5400" dirty="0"/>
              <a:t> </a:t>
            </a:r>
            <a:r>
              <a:rPr lang="ru-RU" sz="1600" dirty="0">
                <a:solidFill>
                  <a:srgbClr val="7030A0"/>
                </a:solidFill>
              </a:rPr>
              <a:t>Содержание коррекционной работы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>
                <a:sym typeface="Symbol" panose="05050102010706020507" pitchFamily="18" charset="2"/>
              </a:rPr>
              <a:t></a:t>
            </a:r>
            <a:r>
              <a:rPr lang="ru-RU" sz="1600" dirty="0"/>
              <a:t>Содержание коррекционной работы направлено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/>
              <a:t>на обеспечение: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>
                <a:sym typeface="Symbol" panose="05050102010706020507" pitchFamily="18" charset="2"/>
              </a:rPr>
              <a:t></a:t>
            </a:r>
            <a:r>
              <a:rPr lang="ru-RU" sz="1600" dirty="0"/>
              <a:t>коррекции недостатков в физическом или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/>
              <a:t>психическом развитии детей с нарушениями речи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/>
              <a:t>и оказание помощи этим детям в освоении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/>
              <a:t>Программы ДО.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>
                <a:sym typeface="Symbol" panose="05050102010706020507" pitchFamily="18" charset="2"/>
              </a:rPr>
              <a:t></a:t>
            </a:r>
            <a:r>
              <a:rPr lang="ru-RU" sz="1600" dirty="0"/>
              <a:t>Выявление особых образовательных потребностей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/>
              <a:t>детей с ограниченными возможностями здоровья,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/>
              <a:t>обусловленных недостатками в их речевом и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/>
              <a:t>психическом развитии.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>
                <a:sym typeface="Symbol" panose="05050102010706020507" pitchFamily="18" charset="2"/>
              </a:rPr>
              <a:t></a:t>
            </a:r>
            <a:r>
              <a:rPr lang="ru-RU" sz="1600" dirty="0"/>
              <a:t>Осуществление индивидуально ориентированной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/>
              <a:t>психолого-медико-педагогической помощи детям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/>
              <a:t>с нарушениями речи с учетом особенностей психофизического развития и индивидуальных возможностей детей (в соответствии с рекомендациями ПМПК)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/>
              <a:t>Возможность освоения детьми с особыми образовательными потребностями Программы и их интеграция в образовательном учреждении.​</a:t>
            </a:r>
          </a:p>
          <a:p>
            <a:pPr algn="ctr"/>
            <a:endParaRPr lang="ru-RU" sz="1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07259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0401" y="1700808"/>
            <a:ext cx="7864652" cy="280076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88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Спасибо, </a:t>
            </a:r>
            <a:r>
              <a:rPr lang="ru-RU" sz="88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что </a:t>
            </a:r>
            <a:endParaRPr lang="ru-RU" sz="8800" b="1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pPr algn="ctr"/>
            <a:r>
              <a:rPr lang="ru-RU" sz="88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Вы </a:t>
            </a:r>
            <a:r>
              <a:rPr lang="ru-RU" sz="88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 нами!</a:t>
            </a:r>
          </a:p>
        </p:txBody>
      </p:sp>
    </p:spTree>
    <p:extLst>
      <p:ext uri="{BB962C8B-B14F-4D97-AF65-F5344CB8AC3E}">
        <p14:creationId xmlns:p14="http://schemas.microsoft.com/office/powerpoint/2010/main" val="258666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Уважаемые родители!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>
                <a:solidFill>
                  <a:srgbClr val="0070C0"/>
                </a:solidFill>
              </a:rPr>
              <a:t>В данной презентации мы познакомим Вас</a:t>
            </a:r>
            <a:r>
              <a:rPr lang="ru-RU" dirty="0" smtClean="0">
                <a:solidFill>
                  <a:srgbClr val="0070C0"/>
                </a:solidFill>
              </a:rPr>
              <a:t>:</a:t>
            </a:r>
          </a:p>
          <a:p>
            <a:r>
              <a:rPr lang="ru-RU" dirty="0" smtClean="0"/>
              <a:t>С </a:t>
            </a:r>
            <a:r>
              <a:rPr lang="ru-RU" dirty="0"/>
              <a:t>понятием образовательная программа и для чего она необходима</a:t>
            </a:r>
            <a:r>
              <a:rPr lang="ru-RU" dirty="0" smtClean="0"/>
              <a:t>?</a:t>
            </a:r>
          </a:p>
          <a:p>
            <a:r>
              <a:rPr lang="ru-RU" dirty="0" smtClean="0"/>
              <a:t>Моделью образовательной программы.</a:t>
            </a:r>
          </a:p>
          <a:p>
            <a:r>
              <a:rPr lang="ru-RU" dirty="0" smtClean="0"/>
              <a:t>Основными направлениями развития детей и образовательными областями. </a:t>
            </a:r>
            <a:endParaRPr lang="ru-RU" dirty="0"/>
          </a:p>
          <a:p>
            <a:r>
              <a:rPr lang="ru-RU" dirty="0" smtClean="0"/>
              <a:t>Разделами основной образовательной программы дошкольного образования</a:t>
            </a:r>
          </a:p>
          <a:p>
            <a:r>
              <a:rPr lang="ru-RU" dirty="0" smtClean="0"/>
              <a:t>Формами </a:t>
            </a:r>
            <a:r>
              <a:rPr lang="ru-RU" dirty="0"/>
              <a:t>взаимодействия </a:t>
            </a:r>
            <a:r>
              <a:rPr lang="ru-RU" dirty="0" smtClean="0"/>
              <a:t>педагогов  </a:t>
            </a:r>
            <a:r>
              <a:rPr lang="ru-RU" dirty="0"/>
              <a:t>с </a:t>
            </a:r>
            <a:r>
              <a:rPr lang="ru-RU" dirty="0" smtClean="0"/>
              <a:t>семьями детей.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287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Содержимое 4"/>
          <p:cNvSpPr>
            <a:spLocks noGrp="1"/>
          </p:cNvSpPr>
          <p:nvPr>
            <p:ph idx="1"/>
          </p:nvPr>
        </p:nvSpPr>
        <p:spPr>
          <a:xfrm>
            <a:off x="642910" y="3071810"/>
            <a:ext cx="8103844" cy="2584448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buFontTx/>
              <a:buNone/>
            </a:pPr>
            <a:r>
              <a:rPr lang="ru-RU" altLang="ru-RU" b="1" dirty="0" smtClean="0">
                <a:solidFill>
                  <a:srgbClr val="FF0000"/>
                </a:solidFill>
              </a:rPr>
              <a:t>Программа разрабатывается,  утверждается</a:t>
            </a:r>
            <a:r>
              <a:rPr lang="en-US" altLang="ru-RU" b="1" dirty="0" smtClean="0">
                <a:solidFill>
                  <a:srgbClr val="FF0000"/>
                </a:solidFill>
              </a:rPr>
              <a:t> </a:t>
            </a:r>
            <a:r>
              <a:rPr lang="ru-RU" altLang="ru-RU" b="1" dirty="0" smtClean="0">
                <a:solidFill>
                  <a:srgbClr val="FF0000"/>
                </a:solidFill>
              </a:rPr>
              <a:t>и реализуется в образовательном учреждении: </a:t>
            </a:r>
          </a:p>
          <a:p>
            <a:pPr marL="400050" lvl="1" indent="0" eaLnBrk="1" hangingPunct="1">
              <a:buFont typeface="Arial" pitchFamily="34" charset="0"/>
              <a:buChar char="•"/>
            </a:pPr>
            <a:r>
              <a:rPr lang="en-US" altLang="ru-RU" sz="2400" b="1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ru-RU" altLang="ru-RU" sz="2400" b="1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в соответствии </a:t>
            </a:r>
            <a:r>
              <a:rPr lang="ru-RU" altLang="ru-RU" sz="2400" b="1" i="1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с федеральным государственным образовательным стандартом дошкольного образования</a:t>
            </a:r>
            <a:endParaRPr lang="ru-RU" altLang="ru-RU" sz="2400" b="1" dirty="0" smtClean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  <a:p>
            <a:pPr marL="400050" lvl="1" indent="0" eaLnBrk="1" hangingPunct="1">
              <a:buFont typeface="Arial" pitchFamily="34" charset="0"/>
              <a:buChar char="•"/>
            </a:pPr>
            <a:r>
              <a:rPr lang="en-US" altLang="ru-RU" sz="2400" b="1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ru-RU" altLang="ru-RU" sz="2400" b="1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с учетом соответствующей </a:t>
            </a:r>
            <a:r>
              <a:rPr lang="ru-RU" altLang="ru-RU" sz="2400" b="1" i="1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примерной основной образовательной программы дошкольного образования</a:t>
            </a:r>
            <a:endParaRPr lang="ru-RU" altLang="ru-RU" sz="2400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53DAD8-4CF8-4C50-A49C-563D602BCF75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692696"/>
            <a:ext cx="831872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rgbClr val="00B0F0"/>
                </a:solidFill>
              </a:rPr>
              <a:t>Основная </a:t>
            </a:r>
            <a:r>
              <a:rPr lang="ru-RU" sz="2200" b="1" dirty="0" smtClean="0">
                <a:solidFill>
                  <a:srgbClr val="00B0F0"/>
                </a:solidFill>
              </a:rPr>
              <a:t>образовательная </a:t>
            </a:r>
            <a:r>
              <a:rPr lang="ru-RU" sz="2200" b="1" dirty="0">
                <a:solidFill>
                  <a:srgbClr val="00B0F0"/>
                </a:solidFill>
              </a:rPr>
              <a:t>программа</a:t>
            </a:r>
          </a:p>
          <a:p>
            <a:pPr algn="ctr"/>
            <a:r>
              <a:rPr lang="ru-RU" sz="2200" b="1" dirty="0">
                <a:solidFill>
                  <a:srgbClr val="00B0F0"/>
                </a:solidFill>
              </a:rPr>
              <a:t> это нормативно-управленческий документ </a:t>
            </a:r>
            <a:r>
              <a:rPr lang="ru-RU" sz="2200" b="1" dirty="0" smtClean="0">
                <a:solidFill>
                  <a:srgbClr val="00B0F0"/>
                </a:solidFill>
              </a:rPr>
              <a:t>учреждения(дошкольной группы), </a:t>
            </a:r>
            <a:r>
              <a:rPr lang="ru-RU" sz="2200" b="1" dirty="0">
                <a:solidFill>
                  <a:srgbClr val="00B0F0"/>
                </a:solidFill>
              </a:rPr>
              <a:t>характеризующий специфику содержания образования, особенности организации воспитательно-образовательного процесса, характер оказываемых </a:t>
            </a:r>
            <a:r>
              <a:rPr lang="ru-RU" sz="2200" b="1" dirty="0" smtClean="0">
                <a:solidFill>
                  <a:srgbClr val="00B0F0"/>
                </a:solidFill>
              </a:rPr>
              <a:t>образовательных услуг</a:t>
            </a:r>
            <a:endParaRPr lang="ru-RU" sz="22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501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576978"/>
            <a:ext cx="813690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8000"/>
                </a:solidFill>
                <a:latin typeface="Calibri"/>
              </a:rPr>
              <a:t>Образовательная программа </a:t>
            </a:r>
          </a:p>
          <a:p>
            <a:pPr algn="ctr"/>
            <a:r>
              <a:rPr lang="ru-RU" sz="2000" b="1" i="1" dirty="0">
                <a:solidFill>
                  <a:srgbClr val="7030A0"/>
                </a:solidFill>
                <a:latin typeface="Calibri"/>
              </a:rPr>
              <a:t>учитывает образовательные потребности, </a:t>
            </a:r>
            <a:r>
              <a:rPr lang="ru-RU" sz="2000" b="1" i="1" dirty="0" smtClean="0">
                <a:solidFill>
                  <a:srgbClr val="7030A0"/>
                </a:solidFill>
                <a:latin typeface="Calibri"/>
              </a:rPr>
              <a:t>интересы и мотивы воспитанников</a:t>
            </a:r>
            <a:r>
              <a:rPr lang="ru-RU" sz="2000" b="1" i="1" dirty="0">
                <a:solidFill>
                  <a:srgbClr val="7030A0"/>
                </a:solidFill>
                <a:latin typeface="Calibri"/>
              </a:rPr>
              <a:t>, их родителей (законных представителей)</a:t>
            </a:r>
          </a:p>
          <a:p>
            <a:pPr algn="ctr"/>
            <a:r>
              <a:rPr lang="ru-RU" b="1" dirty="0" smtClean="0">
                <a:solidFill>
                  <a:prstClr val="black"/>
                </a:solidFill>
                <a:latin typeface="Calibri"/>
              </a:rPr>
              <a:t>разработана в соответствии с : </a:t>
            </a:r>
          </a:p>
          <a:p>
            <a:pPr lvl="0" algn="just" fontAlgn="base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Законом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от 29.12.2012 № 273-ФЗ «Об образовании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Федерации»;</a:t>
            </a:r>
          </a:p>
          <a:p>
            <a:pPr lvl="0" algn="just"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Санитарно-эпидемиологическими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правилами и нормами СанПиН 2.4.1.3049-13 «Санитарно-эпидемиологические требования к устройству,  содержанию и организации режима работы дошкольных образовательных учреждений» (утвержден постановлением Главного государственного санитарного врача РФ от 15 мая 2013 г. № 26);</a:t>
            </a:r>
          </a:p>
          <a:p>
            <a:pPr lvl="0" algn="just"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Федеральным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государственным образовательным стандартом дошкольного образования (утвержден Приказом Министерства образования  и   науки   РФ от 17.10.2013 г.  № 1155)</a:t>
            </a:r>
          </a:p>
          <a:p>
            <a:pPr lvl="0" algn="just"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Приказом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образования и науки Российской Федерации от 30.08.2013 № 1014 «Об утверждении порядка организации и осуществления образовательной деятельности по основным общеобразовательным программам – образовательным программам дошкольного образования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lvl="0" algn="just" fontAlgn="base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Уставом МБОУ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СОШ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с.Верхотор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МР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Ишимбайский район РБ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07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384527"/>
            <a:ext cx="8358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Модель образовательной программы</a:t>
            </a:r>
            <a:endParaRPr lang="ru-RU" sz="28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Шестиугольник 4"/>
          <p:cNvSpPr/>
          <p:nvPr/>
        </p:nvSpPr>
        <p:spPr>
          <a:xfrm>
            <a:off x="1928794" y="1000108"/>
            <a:ext cx="5357850" cy="2000264"/>
          </a:xfrm>
          <a:prstGeom prst="hexagon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Образовательный процесс</a:t>
            </a:r>
          </a:p>
          <a:p>
            <a:pPr algn="ctr"/>
            <a:endParaRPr lang="ru-RU" b="1" dirty="0" smtClean="0">
              <a:solidFill>
                <a:srgbClr val="7030A0"/>
              </a:solidFill>
            </a:endParaRPr>
          </a:p>
          <a:p>
            <a:pPr algn="ctr"/>
            <a:endParaRPr lang="ru-RU" b="1" dirty="0" smtClean="0">
              <a:solidFill>
                <a:srgbClr val="7030A0"/>
              </a:solidFill>
            </a:endParaRPr>
          </a:p>
          <a:p>
            <a:pPr algn="ctr"/>
            <a:endParaRPr lang="ru-RU" b="1" dirty="0" smtClean="0">
              <a:solidFill>
                <a:srgbClr val="7030A0"/>
              </a:solidFill>
            </a:endParaRPr>
          </a:p>
          <a:p>
            <a:pPr algn="ctr"/>
            <a:endParaRPr lang="ru-RU" b="1" dirty="0" smtClean="0">
              <a:solidFill>
                <a:srgbClr val="7030A0"/>
              </a:solidFill>
            </a:endParaRPr>
          </a:p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3108" y="1142985"/>
            <a:ext cx="4929222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300" dirty="0" smtClean="0"/>
          </a:p>
          <a:p>
            <a:pPr algn="ctr"/>
            <a:r>
              <a:rPr lang="ru-RU" sz="1300" b="1" i="1" dirty="0" smtClean="0">
                <a:solidFill>
                  <a:srgbClr val="800000"/>
                </a:solidFill>
              </a:rPr>
              <a:t>Цель</a:t>
            </a:r>
            <a:r>
              <a:rPr lang="ru-RU" sz="1300" dirty="0" smtClean="0"/>
              <a:t>: обеспечить развитие личности детей дошкольного возраста в различных видах общения и деятельности с учетом их возрастных, индивидуальных, психологических и физиологических особенностей. Развитие личности, мотивации и способностей детей в различных видах деятельности и охватывает направления развития и образования детей (образовательные области)</a:t>
            </a:r>
            <a:endParaRPr lang="ru-RU" sz="1300" dirty="0"/>
          </a:p>
        </p:txBody>
      </p:sp>
      <p:sp>
        <p:nvSpPr>
          <p:cNvPr id="13" name="Шестиугольник 12"/>
          <p:cNvSpPr/>
          <p:nvPr/>
        </p:nvSpPr>
        <p:spPr>
          <a:xfrm>
            <a:off x="500034" y="2718519"/>
            <a:ext cx="2487790" cy="1357322"/>
          </a:xfrm>
          <a:prstGeom prst="hexagon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800000"/>
                </a:solidFill>
              </a:rPr>
              <a:t>Социально-коммуникативное развитие</a:t>
            </a:r>
            <a:endParaRPr lang="ru-RU" sz="1400" dirty="0">
              <a:solidFill>
                <a:srgbClr val="800000"/>
              </a:solidFill>
            </a:endParaRPr>
          </a:p>
        </p:txBody>
      </p:sp>
      <p:sp>
        <p:nvSpPr>
          <p:cNvPr id="14" name="Шестиугольник 13"/>
          <p:cNvSpPr/>
          <p:nvPr/>
        </p:nvSpPr>
        <p:spPr>
          <a:xfrm>
            <a:off x="1785918" y="4357694"/>
            <a:ext cx="2250516" cy="1285884"/>
          </a:xfrm>
          <a:prstGeom prst="hexagon">
            <a:avLst/>
          </a:prstGeom>
          <a:solidFill>
            <a:srgbClr val="B864B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800000"/>
                </a:solidFill>
              </a:rPr>
              <a:t>Познавательное развитие</a:t>
            </a:r>
            <a:endParaRPr lang="ru-RU" sz="1400" dirty="0">
              <a:solidFill>
                <a:srgbClr val="800000"/>
              </a:solidFill>
            </a:endParaRPr>
          </a:p>
        </p:txBody>
      </p:sp>
      <p:sp>
        <p:nvSpPr>
          <p:cNvPr id="17" name="Шестиугольник 16"/>
          <p:cNvSpPr/>
          <p:nvPr/>
        </p:nvSpPr>
        <p:spPr>
          <a:xfrm>
            <a:off x="5429256" y="4429132"/>
            <a:ext cx="2000264" cy="1357322"/>
          </a:xfrm>
          <a:prstGeom prst="hexagon">
            <a:avLst/>
          </a:prstGeom>
          <a:solidFill>
            <a:srgbClr val="52CC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800000"/>
                </a:solidFill>
              </a:rPr>
              <a:t>Физическое развитие</a:t>
            </a:r>
            <a:endParaRPr lang="ru-RU" sz="1400" dirty="0">
              <a:solidFill>
                <a:srgbClr val="800000"/>
              </a:solidFill>
            </a:endParaRPr>
          </a:p>
        </p:txBody>
      </p:sp>
      <p:sp>
        <p:nvSpPr>
          <p:cNvPr id="15" name="Шестиугольник 14"/>
          <p:cNvSpPr/>
          <p:nvPr/>
        </p:nvSpPr>
        <p:spPr>
          <a:xfrm>
            <a:off x="3722754" y="3286124"/>
            <a:ext cx="1928826" cy="1285884"/>
          </a:xfrm>
          <a:prstGeom prst="hexagon">
            <a:avLst/>
          </a:prstGeom>
          <a:solidFill>
            <a:srgbClr val="C1C95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800000"/>
                </a:solidFill>
              </a:rPr>
              <a:t>Речевое развитие</a:t>
            </a:r>
            <a:endParaRPr lang="ru-RU" sz="1600" dirty="0">
              <a:solidFill>
                <a:srgbClr val="800000"/>
              </a:solidFill>
            </a:endParaRPr>
          </a:p>
        </p:txBody>
      </p:sp>
      <p:sp>
        <p:nvSpPr>
          <p:cNvPr id="18" name="Шестиугольник 17"/>
          <p:cNvSpPr/>
          <p:nvPr/>
        </p:nvSpPr>
        <p:spPr>
          <a:xfrm>
            <a:off x="6583951" y="2754798"/>
            <a:ext cx="2375437" cy="1357322"/>
          </a:xfrm>
          <a:prstGeom prst="hexagon">
            <a:avLst/>
          </a:prstGeom>
          <a:solidFill>
            <a:srgbClr val="FEB0F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800000"/>
                </a:solidFill>
              </a:rPr>
              <a:t>Художественно-эстетическое развитие</a:t>
            </a:r>
            <a:endParaRPr lang="ru-RU" sz="1600" dirty="0">
              <a:solidFill>
                <a:srgbClr val="8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774567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7" grpId="0" animBg="1"/>
      <p:bldP spid="15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88913"/>
            <a:ext cx="8640763" cy="1096962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2000" dirty="0" smtClean="0">
                <a:latin typeface="+mn-lt"/>
              </a:rPr>
              <a:t/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/>
            </a:r>
            <a:br>
              <a:rPr lang="ru-RU" sz="2000" dirty="0" smtClean="0">
                <a:latin typeface="+mn-lt"/>
              </a:rPr>
            </a:br>
            <a:r>
              <a:rPr lang="ru-RU" sz="1800" dirty="0" smtClean="0">
                <a:solidFill>
                  <a:schemeClr val="tx1"/>
                </a:solidFill>
                <a:latin typeface="+mn-lt"/>
              </a:rPr>
              <a:t>Образовательная программа  разработанная с учётом примерной общеобразовательной программы дошкольного образования «От рождения до школы» под ред. </a:t>
            </a:r>
            <a:r>
              <a:rPr lang="ru-RU" sz="1800" b="0" dirty="0">
                <a:solidFill>
                  <a:schemeClr val="tx1"/>
                </a:solidFill>
                <a:latin typeface="+mn-lt"/>
                <a:cs typeface="Times New Roman" pitchFamily="18" charset="0"/>
              </a:rPr>
              <a:t>Н.Е. </a:t>
            </a:r>
            <a:r>
              <a:rPr lang="ru-RU" sz="1800" b="0" dirty="0" err="1">
                <a:solidFill>
                  <a:schemeClr val="tx1"/>
                </a:solidFill>
                <a:latin typeface="+mn-lt"/>
                <a:cs typeface="Times New Roman" pitchFamily="18" charset="0"/>
              </a:rPr>
              <a:t>Вераксы</a:t>
            </a:r>
            <a:r>
              <a:rPr lang="ru-RU" sz="1800" b="0" dirty="0">
                <a:solidFill>
                  <a:schemeClr val="tx1"/>
                </a:solidFill>
                <a:latin typeface="+mn-lt"/>
                <a:cs typeface="Times New Roman" pitchFamily="18" charset="0"/>
              </a:rPr>
              <a:t>, Т.С. Комаровой, М.А. </a:t>
            </a:r>
            <a:r>
              <a:rPr lang="ru-RU" sz="1800" b="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Васильевой  состоит из двух частей:</a:t>
            </a:r>
            <a:r>
              <a:rPr lang="ru-RU" sz="2000" b="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/>
            </a:r>
            <a:br>
              <a:rPr lang="ru-RU" sz="2000" b="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</a:br>
            <a:r>
              <a:rPr lang="ru-RU" sz="2000" dirty="0">
                <a:latin typeface="+mn-lt"/>
              </a:rPr>
              <a:t/>
            </a:r>
            <a:br>
              <a:rPr lang="ru-RU" sz="2000" dirty="0">
                <a:latin typeface="+mn-lt"/>
              </a:rPr>
            </a:br>
            <a:r>
              <a:rPr lang="ru-RU" sz="2000" dirty="0">
                <a:latin typeface="+mn-lt"/>
              </a:rPr>
              <a:t> 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617412833"/>
              </p:ext>
            </p:extLst>
          </p:nvPr>
        </p:nvGraphicFramePr>
        <p:xfrm>
          <a:off x="0" y="1357313"/>
          <a:ext cx="4429125" cy="4643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0" name="Группа 9"/>
          <p:cNvGrpSpPr/>
          <p:nvPr/>
        </p:nvGrpSpPr>
        <p:grpSpPr>
          <a:xfrm rot="10800000">
            <a:off x="4214810" y="4071942"/>
            <a:ext cx="2567941" cy="2350437"/>
            <a:chOff x="1616709" y="2586084"/>
            <a:chExt cx="2567941" cy="2350437"/>
          </a:xfrm>
        </p:grpSpPr>
        <p:sp>
          <p:nvSpPr>
            <p:cNvPr id="11" name="Стрелка вправо 10"/>
            <p:cNvSpPr/>
            <p:nvPr/>
          </p:nvSpPr>
          <p:spPr>
            <a:xfrm>
              <a:off x="1759585" y="2586084"/>
              <a:ext cx="2425065" cy="2350437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52CCC0">
                <a:alpha val="90000"/>
              </a:srgbClr>
            </a:solidFill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Стрелка вправо 4"/>
            <p:cNvSpPr/>
            <p:nvPr/>
          </p:nvSpPr>
          <p:spPr>
            <a:xfrm>
              <a:off x="1616709" y="2879889"/>
              <a:ext cx="1543651" cy="17628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590" tIns="21590" rIns="21590" bIns="21590" numCol="1" spcCol="1270" anchor="t" anchorCtr="0">
              <a:noAutofit/>
            </a:bodyPr>
            <a:lstStyle/>
            <a:p>
              <a:pPr marL="285750" lvl="1" indent="-285750" defTabSz="1511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endParaRPr lang="ru-RU" sz="34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  <a:p>
              <a:pPr marL="285750" lvl="1" indent="-285750" defTabSz="1511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endParaRPr lang="ru-RU" sz="34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</p:txBody>
        </p:sp>
      </p:grpSp>
      <p:sp>
        <p:nvSpPr>
          <p:cNvPr id="14" name="Скругленный прямоугольник 13"/>
          <p:cNvSpPr/>
          <p:nvPr/>
        </p:nvSpPr>
        <p:spPr>
          <a:xfrm>
            <a:off x="6786578" y="1357298"/>
            <a:ext cx="2214578" cy="4881521"/>
          </a:xfrm>
          <a:prstGeom prst="roundRect">
            <a:avLst>
              <a:gd name="adj" fmla="val 19392"/>
            </a:avLst>
          </a:prstGeom>
          <a:solidFill>
            <a:srgbClr val="FEB0FA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TextBox 17"/>
          <p:cNvSpPr txBox="1"/>
          <p:nvPr/>
        </p:nvSpPr>
        <p:spPr>
          <a:xfrm>
            <a:off x="5143504" y="5143512"/>
            <a:ext cx="1516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prstClr val="black"/>
                </a:solidFill>
              </a:rPr>
              <a:t>40% </a:t>
            </a:r>
            <a:endParaRPr lang="ru-RU" sz="3600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86578" y="1071546"/>
            <a:ext cx="2167428" cy="5245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1400" b="1" u="sng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1100" b="1" u="sng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endParaRPr lang="ru-RU" sz="1200" b="1" u="sng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endParaRPr lang="ru-RU" sz="1200" b="1" u="sng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endParaRPr lang="ru-RU" sz="1200" b="1" u="sng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ru-RU" sz="1400" b="1" u="sng" dirty="0" smtClean="0">
                <a:solidFill>
                  <a:srgbClr val="000000"/>
                </a:solidFill>
                <a:latin typeface="Times New Roman"/>
                <a:cs typeface="Times New Roman"/>
              </a:rPr>
              <a:t>2. Вариативная часть</a:t>
            </a:r>
            <a:endParaRPr lang="ru-RU" sz="1400" u="sng" dirty="0">
              <a:latin typeface="Calibri"/>
              <a:ea typeface="Calibri"/>
              <a:cs typeface="Times New Roman"/>
            </a:endParaRPr>
          </a:p>
          <a:p>
            <a:r>
              <a:rPr lang="ru-RU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формируется участниками образовательного процесса нашего ДОУ и включает в себя следующие парциальные программы: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 marL="171450" indent="-171450">
              <a:buFontTx/>
              <a:buChar char="-"/>
            </a:pPr>
            <a:r>
              <a:rPr lang="ru-RU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«</a:t>
            </a:r>
            <a:r>
              <a:rPr lang="ru-RU" sz="1200" b="1" dirty="0">
                <a:solidFill>
                  <a:srgbClr val="000000"/>
                </a:solidFill>
                <a:latin typeface="Times New Roman"/>
                <a:cs typeface="Times New Roman"/>
              </a:rPr>
              <a:t>Программа логопедической работы по преодолению общего недоразвития речи детей» под редакцией </a:t>
            </a:r>
            <a:r>
              <a:rPr lang="ru-RU" sz="120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Т.Б.Филичевой</a:t>
            </a:r>
            <a:endParaRPr lang="ru-RU" sz="1200" b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ru-RU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-  «От звука к букве» (развитие фонематического слуха детей)     </a:t>
            </a:r>
            <a:r>
              <a:rPr lang="ru-RU" sz="120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Е.В.Колесниковой</a:t>
            </a:r>
            <a:endParaRPr lang="ru-RU" sz="120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ru-RU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- </a:t>
            </a:r>
            <a:r>
              <a:rPr lang="ru-RU" sz="12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Дополнительное образование в форме кружковой работы (по рабочей программе) руководителя кружка)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2673358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548681"/>
            <a:ext cx="8352928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чего необходима образовательная программа?</a:t>
            </a:r>
          </a:p>
          <a:p>
            <a:pPr lvl="0" algn="just">
              <a:lnSpc>
                <a:spcPct val="12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Образовательная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и организацию образовательного процесса  для детей дошкольного возраста и направлена на формирование общей культуры, развитие физических, интеллектуальных и личностных качеств, формирование предпосылок учебной деятельности, обеспечивающих социальную успешность, сохранение и укрепление здоровья детей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возраста. </a:t>
            </a:r>
          </a:p>
          <a:p>
            <a:pPr lvl="0" algn="just"/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Важным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содержании образовательной программы -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</a:t>
            </a:r>
            <a:r>
              <a:rPr lang="ru-RU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области, которые обеспечивают разностороннее  развитие детей с учетом их возрастных и индивидуальных особенностей по основным направлениям – </a:t>
            </a:r>
            <a:r>
              <a:rPr lang="ru-RU" sz="20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социально-коммутативному, познавательному,  речевому,  художественно-эстетическому, физическому.</a:t>
            </a:r>
          </a:p>
          <a:p>
            <a:pPr lvl="0" algn="just"/>
            <a:r>
              <a:rPr lang="ru-RU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Таким образом образовательная программа </a:t>
            </a:r>
            <a:r>
              <a:rPr lang="ru-RU" sz="20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охватывает все основные моменты жизнедеятельности детей дошкольного возраста которые посещают детский сад.</a:t>
            </a:r>
          </a:p>
        </p:txBody>
      </p:sp>
    </p:spTree>
    <p:extLst>
      <p:ext uri="{BB962C8B-B14F-4D97-AF65-F5344CB8AC3E}">
        <p14:creationId xmlns:p14="http://schemas.microsoft.com/office/powerpoint/2010/main" val="254768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Образовательные области: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24744"/>
            <a:ext cx="8856984" cy="4525963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b="1" dirty="0">
                <a:solidFill>
                  <a:srgbClr val="7030A0"/>
                </a:solidFill>
              </a:rPr>
              <a:t>Социально-коммуникативное развитие </a:t>
            </a:r>
            <a:r>
              <a:rPr lang="ru-RU" dirty="0"/>
              <a:t>направлено на усвоение норм и ценностей, принятых в обществе, включая моральные и нравственные ценности; развитие общения и взаимодействия ребенка со взрослыми и сверстниками; становление самостоятельности, целенаправленности и </a:t>
            </a:r>
            <a:r>
              <a:rPr lang="ru-RU" dirty="0" err="1"/>
              <a:t>саморегуляции</a:t>
            </a:r>
            <a:r>
              <a:rPr lang="ru-RU" dirty="0"/>
              <a:t> собственных действий; развитие социального и эмоционального интеллекта, эмоциональной отзывчивости, сопереживания, формирование готовности к совместной деятельности со сверстниками, формирование уважительного отношения и чувства принадлежности к своей семье и к сообществу детей и взрослых в Организации; формирование позитивных установок к различным видам труда и творчества; формирование основ безопасного поведения в быту, социуме, природе.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909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692696"/>
            <a:ext cx="8445624" cy="5832648"/>
          </a:xfrm>
        </p:spPr>
        <p:txBody>
          <a:bodyPr>
            <a:normAutofit fontScale="92500"/>
          </a:bodyPr>
          <a:lstStyle/>
          <a:p>
            <a:pPr algn="just"/>
            <a:r>
              <a:rPr lang="ru-RU" b="1" dirty="0">
                <a:solidFill>
                  <a:srgbClr val="7030A0"/>
                </a:solidFill>
              </a:rPr>
              <a:t>Познавательное развитие предполагает </a:t>
            </a:r>
            <a:r>
              <a:rPr lang="ru-RU" dirty="0"/>
              <a:t>развитие интересов детей, любознательности и познавательной мотивации; формирование познавательных действий, становление сознания; развитие воображения и творческой активности; формирование первичных представлений о себе, других людях,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др.), о малой родине и Отечестве, представлений о социокультурных ценностях нашего народа, об отечественных традициях и праздниках, о планете Земля как общем доме людей, об особенностях ее природы, многообразии стран и народов мира.</a:t>
            </a:r>
          </a:p>
          <a:p>
            <a:pPr algn="just"/>
            <a:endParaRPr lang="ru-RU" dirty="0"/>
          </a:p>
          <a:p>
            <a:pPr algn="just"/>
            <a:r>
              <a:rPr lang="ru-RU" b="1" dirty="0">
                <a:solidFill>
                  <a:srgbClr val="7030A0"/>
                </a:solidFill>
              </a:rPr>
              <a:t>Речевое развитие включает </a:t>
            </a:r>
            <a:r>
              <a:rPr lang="ru-RU" dirty="0"/>
              <a:t>владение речью как средством общения и культуры; обогащение активного словаря; развитие связной, грамматически правильной диалогической и монологической речи; развитие речевого творчества; развитие звуковой и интонационной культуры речи, фонематического слуха; знакомство с книжной культурой, детской литературой, понимание на слух текстов различных жанров детской литературы; формирование звуковой аналитико-синтетической активности как предпосылки обучения грамоте.</a:t>
            </a:r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422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.3|1.1|1.2|1.1|0.8"/>
</p:tagLst>
</file>

<file path=ppt/theme/theme1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413</TotalTime>
  <Words>1066</Words>
  <Application>Microsoft Office PowerPoint</Application>
  <PresentationFormat>Экран (4:3)</PresentationFormat>
  <Paragraphs>138</Paragraphs>
  <Slides>16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27" baseType="lpstr">
      <vt:lpstr>맑은 고딕</vt:lpstr>
      <vt:lpstr>Arial</vt:lpstr>
      <vt:lpstr>Book Antiqua</vt:lpstr>
      <vt:lpstr>Calibri</vt:lpstr>
      <vt:lpstr>Century Gothic</vt:lpstr>
      <vt:lpstr>Symbol</vt:lpstr>
      <vt:lpstr>Times New Roman</vt:lpstr>
      <vt:lpstr>Wingdings</vt:lpstr>
      <vt:lpstr>Wingdings 3</vt:lpstr>
      <vt:lpstr>3_Тема Office</vt:lpstr>
      <vt:lpstr>Легкий дым</vt:lpstr>
      <vt:lpstr>Муниципальное бюджетное общеобразовательное учреждение средняя общеобразовательная школа с.Верхотор муниципального района Ишимбайский район Республики Башкортостан </vt:lpstr>
      <vt:lpstr>Уважаемые родители!</vt:lpstr>
      <vt:lpstr>Презентация PowerPoint</vt:lpstr>
      <vt:lpstr>Презентация PowerPoint</vt:lpstr>
      <vt:lpstr>Презентация PowerPoint</vt:lpstr>
      <vt:lpstr>  Образовательная программа  разработанная с учётом примерной общеобразовательной программы дошкольного образования «От рождения до школы» под ред. Н.Е. Вераксы, Т.С. Комаровой, М.А. Васильевой  состоит из двух частей:   </vt:lpstr>
      <vt:lpstr>Презентация PowerPoint</vt:lpstr>
      <vt:lpstr>Образовательные области: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Образовательная программа ДОУ в соответствии с ФГОС</dc:title>
  <dc:creator>User</dc:creator>
  <cp:lastModifiedBy>User</cp:lastModifiedBy>
  <cp:revision>46</cp:revision>
  <dcterms:created xsi:type="dcterms:W3CDTF">2015-03-03T12:13:49Z</dcterms:created>
  <dcterms:modified xsi:type="dcterms:W3CDTF">2020-07-21T13:46:26Z</dcterms:modified>
</cp:coreProperties>
</file>